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Заголовок и подзаголовок">
    <p:spTree>
      <p:nvGrpSpPr>
        <p:cNvPr id="1" name=""/>
        <p:cNvGrpSpPr/>
        <p:nvPr/>
      </p:nvGrpSpPr>
      <p:grpSpPr>
        <a:xfrm>
          <a:off x="0" y="0"/>
          <a:ext cx="0" cy="0"/>
          <a:chOff x="0" y="0"/>
          <a:chExt cx="0" cy="0"/>
        </a:xfrm>
      </p:grpSpPr>
      <p:sp>
        <p:nvSpPr>
          <p:cNvPr id="11" name="Текст заголовка"/>
          <p:cNvSpPr txBox="1"/>
          <p:nvPr>
            <p:ph type="title"/>
          </p:nvPr>
        </p:nvSpPr>
        <p:spPr>
          <a:xfrm>
            <a:off x="1270000" y="1638300"/>
            <a:ext cx="10464800" cy="3302000"/>
          </a:xfrm>
          <a:prstGeom prst="rect">
            <a:avLst/>
          </a:prstGeom>
        </p:spPr>
        <p:txBody>
          <a:bodyPr anchor="b"/>
          <a:lstStyle/>
          <a:p>
            <a:pPr/>
            <a:r>
              <a:t>Текст заголовка</a:t>
            </a:r>
          </a:p>
        </p:txBody>
      </p:sp>
      <p:sp>
        <p:nvSpPr>
          <p:cNvPr id="12" name="Уровень текста 1…"/>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3" name="Номер слайда"/>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Цитата">
    <p:spTree>
      <p:nvGrpSpPr>
        <p:cNvPr id="1" name=""/>
        <p:cNvGrpSpPr/>
        <p:nvPr/>
      </p:nvGrpSpPr>
      <p:grpSpPr>
        <a:xfrm>
          <a:off x="0" y="0"/>
          <a:ext cx="0" cy="0"/>
          <a:chOff x="0" y="0"/>
          <a:chExt cx="0" cy="0"/>
        </a:xfrm>
      </p:grpSpPr>
      <p:sp>
        <p:nvSpPr>
          <p:cNvPr id="93" name="— Иван Арсентьев"/>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 Иван Арсентьев</a:t>
            </a:r>
          </a:p>
        </p:txBody>
      </p:sp>
      <p:sp>
        <p:nvSpPr>
          <p:cNvPr id="94" name="«Место ввода цитаты»."/>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«Место ввода цитаты».</a:t>
            </a:r>
          </a:p>
        </p:txBody>
      </p:sp>
      <p:sp>
        <p:nvSpPr>
          <p:cNvPr id="95"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p:spTree>
      <p:nvGrpSpPr>
        <p:cNvPr id="1" name=""/>
        <p:cNvGrpSpPr/>
        <p:nvPr/>
      </p:nvGrpSpPr>
      <p:grpSpPr>
        <a:xfrm>
          <a:off x="0" y="0"/>
          <a:ext cx="0" cy="0"/>
          <a:chOff x="0" y="0"/>
          <a:chExt cx="0" cy="0"/>
        </a:xfrm>
      </p:grpSpPr>
      <p:sp>
        <p:nvSpPr>
          <p:cNvPr id="102" name="Изображение"/>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устой">
    <p:spTree>
      <p:nvGrpSpPr>
        <p:cNvPr id="1" name=""/>
        <p:cNvGrpSpPr/>
        <p:nvPr/>
      </p:nvGrpSpPr>
      <p:grpSpPr>
        <a:xfrm>
          <a:off x="0" y="0"/>
          <a:ext cx="0" cy="0"/>
          <a:chOff x="0" y="0"/>
          <a:chExt cx="0" cy="0"/>
        </a:xfrm>
      </p:grpSpPr>
      <p:sp>
        <p:nvSpPr>
          <p:cNvPr id="11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 горизонтально">
    <p:spTree>
      <p:nvGrpSpPr>
        <p:cNvPr id="1" name=""/>
        <p:cNvGrpSpPr/>
        <p:nvPr/>
      </p:nvGrpSpPr>
      <p:grpSpPr>
        <a:xfrm>
          <a:off x="0" y="0"/>
          <a:ext cx="0" cy="0"/>
          <a:chOff x="0" y="0"/>
          <a:chExt cx="0" cy="0"/>
        </a:xfrm>
      </p:grpSpPr>
      <p:sp>
        <p:nvSpPr>
          <p:cNvPr id="20" name="Изображение"/>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Текст заголовка"/>
          <p:cNvSpPr txBox="1"/>
          <p:nvPr>
            <p:ph type="title"/>
          </p:nvPr>
        </p:nvSpPr>
        <p:spPr>
          <a:xfrm>
            <a:off x="1270000" y="6718300"/>
            <a:ext cx="10464800" cy="1422400"/>
          </a:xfrm>
          <a:prstGeom prst="rect">
            <a:avLst/>
          </a:prstGeom>
        </p:spPr>
        <p:txBody>
          <a:bodyPr anchor="b"/>
          <a:lstStyle/>
          <a:p>
            <a:pPr/>
            <a:r>
              <a:t>Текст заголовка</a:t>
            </a:r>
          </a:p>
        </p:txBody>
      </p:sp>
      <p:sp>
        <p:nvSpPr>
          <p:cNvPr id="22" name="Уровень текста 1…"/>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3"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 по центру">
    <p:spTree>
      <p:nvGrpSpPr>
        <p:cNvPr id="1" name=""/>
        <p:cNvGrpSpPr/>
        <p:nvPr/>
      </p:nvGrpSpPr>
      <p:grpSpPr>
        <a:xfrm>
          <a:off x="0" y="0"/>
          <a:ext cx="0" cy="0"/>
          <a:chOff x="0" y="0"/>
          <a:chExt cx="0" cy="0"/>
        </a:xfrm>
      </p:grpSpPr>
      <p:sp>
        <p:nvSpPr>
          <p:cNvPr id="30" name="Текст заголовка"/>
          <p:cNvSpPr txBox="1"/>
          <p:nvPr>
            <p:ph type="title"/>
          </p:nvPr>
        </p:nvSpPr>
        <p:spPr>
          <a:xfrm>
            <a:off x="1270000" y="3225800"/>
            <a:ext cx="10464800" cy="3302000"/>
          </a:xfrm>
          <a:prstGeom prst="rect">
            <a:avLst/>
          </a:prstGeom>
        </p:spPr>
        <p:txBody>
          <a:bodyPr/>
          <a:lstStyle/>
          <a:p>
            <a:pPr/>
            <a:r>
              <a:t>Текст заголовка</a:t>
            </a:r>
          </a:p>
        </p:txBody>
      </p:sp>
      <p:sp>
        <p:nvSpPr>
          <p:cNvPr id="3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 вертикально">
    <p:spTree>
      <p:nvGrpSpPr>
        <p:cNvPr id="1" name=""/>
        <p:cNvGrpSpPr/>
        <p:nvPr/>
      </p:nvGrpSpPr>
      <p:grpSpPr>
        <a:xfrm>
          <a:off x="0" y="0"/>
          <a:ext cx="0" cy="0"/>
          <a:chOff x="0" y="0"/>
          <a:chExt cx="0" cy="0"/>
        </a:xfrm>
      </p:grpSpPr>
      <p:sp>
        <p:nvSpPr>
          <p:cNvPr id="38" name="Изображение"/>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Текст заголовка"/>
          <p:cNvSpPr txBox="1"/>
          <p:nvPr>
            <p:ph type="title"/>
          </p:nvPr>
        </p:nvSpPr>
        <p:spPr>
          <a:xfrm>
            <a:off x="952500" y="635000"/>
            <a:ext cx="5334000" cy="3987800"/>
          </a:xfrm>
          <a:prstGeom prst="rect">
            <a:avLst/>
          </a:prstGeom>
        </p:spPr>
        <p:txBody>
          <a:bodyPr anchor="b"/>
          <a:lstStyle>
            <a:lvl1pPr>
              <a:defRPr sz="6000"/>
            </a:lvl1pPr>
          </a:lstStyle>
          <a:p>
            <a:pPr/>
            <a:r>
              <a:t>Текст заголовка</a:t>
            </a:r>
          </a:p>
        </p:txBody>
      </p:sp>
      <p:sp>
        <p:nvSpPr>
          <p:cNvPr id="40" name="Уровень текста 1…"/>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1"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 сверху">
    <p:spTree>
      <p:nvGrpSpPr>
        <p:cNvPr id="1" name=""/>
        <p:cNvGrpSpPr/>
        <p:nvPr/>
      </p:nvGrpSpPr>
      <p:grpSpPr>
        <a:xfrm>
          <a:off x="0" y="0"/>
          <a:ext cx="0" cy="0"/>
          <a:chOff x="0" y="0"/>
          <a:chExt cx="0" cy="0"/>
        </a:xfrm>
      </p:grpSpPr>
      <p:sp>
        <p:nvSpPr>
          <p:cNvPr id="48" name="Текст заголовка"/>
          <p:cNvSpPr txBox="1"/>
          <p:nvPr>
            <p:ph type="title"/>
          </p:nvPr>
        </p:nvSpPr>
        <p:spPr>
          <a:prstGeom prst="rect">
            <a:avLst/>
          </a:prstGeom>
        </p:spPr>
        <p:txBody>
          <a:bodyPr/>
          <a:lstStyle/>
          <a:p>
            <a:pPr/>
            <a:r>
              <a:t>Текст заголовка</a:t>
            </a:r>
          </a:p>
        </p:txBody>
      </p:sp>
      <p:sp>
        <p:nvSpPr>
          <p:cNvPr id="4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и пункты">
    <p:spTree>
      <p:nvGrpSpPr>
        <p:cNvPr id="1" name=""/>
        <p:cNvGrpSpPr/>
        <p:nvPr/>
      </p:nvGrpSpPr>
      <p:grpSpPr>
        <a:xfrm>
          <a:off x="0" y="0"/>
          <a:ext cx="0" cy="0"/>
          <a:chOff x="0" y="0"/>
          <a:chExt cx="0" cy="0"/>
        </a:xfrm>
      </p:grpSpPr>
      <p:sp>
        <p:nvSpPr>
          <p:cNvPr id="56" name="Текст заголовка"/>
          <p:cNvSpPr txBox="1"/>
          <p:nvPr>
            <p:ph type="title"/>
          </p:nvPr>
        </p:nvSpPr>
        <p:spPr>
          <a:prstGeom prst="rect">
            <a:avLst/>
          </a:prstGeom>
        </p:spPr>
        <p:txBody>
          <a:bodyPr/>
          <a:lstStyle/>
          <a:p>
            <a:pPr/>
            <a:r>
              <a:t>Текст заголовка</a:t>
            </a:r>
          </a:p>
        </p:txBody>
      </p:sp>
      <p:sp>
        <p:nvSpPr>
          <p:cNvPr id="57"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8"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пункты и фото">
    <p:spTree>
      <p:nvGrpSpPr>
        <p:cNvPr id="1" name=""/>
        <p:cNvGrpSpPr/>
        <p:nvPr/>
      </p:nvGrpSpPr>
      <p:grpSpPr>
        <a:xfrm>
          <a:off x="0" y="0"/>
          <a:ext cx="0" cy="0"/>
          <a:chOff x="0" y="0"/>
          <a:chExt cx="0" cy="0"/>
        </a:xfrm>
      </p:grpSpPr>
      <p:sp>
        <p:nvSpPr>
          <p:cNvPr id="65" name="Изображение"/>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Текст заголовка"/>
          <p:cNvSpPr txBox="1"/>
          <p:nvPr>
            <p:ph type="title"/>
          </p:nvPr>
        </p:nvSpPr>
        <p:spPr>
          <a:prstGeom prst="rect">
            <a:avLst/>
          </a:prstGeom>
        </p:spPr>
        <p:txBody>
          <a:bodyPr/>
          <a:lstStyle/>
          <a:p>
            <a:pPr/>
            <a:r>
              <a:t>Текст заголовка</a:t>
            </a:r>
          </a:p>
        </p:txBody>
      </p:sp>
      <p:sp>
        <p:nvSpPr>
          <p:cNvPr id="67" name="Уровень текста 1…"/>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8" name="Номер слайда"/>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ункты">
    <p:spTree>
      <p:nvGrpSpPr>
        <p:cNvPr id="1" name=""/>
        <p:cNvGrpSpPr/>
        <p:nvPr/>
      </p:nvGrpSpPr>
      <p:grpSpPr>
        <a:xfrm>
          <a:off x="0" y="0"/>
          <a:ext cx="0" cy="0"/>
          <a:chOff x="0" y="0"/>
          <a:chExt cx="0" cy="0"/>
        </a:xfrm>
      </p:grpSpPr>
      <p:sp>
        <p:nvSpPr>
          <p:cNvPr id="75" name="Уровень текста 1…"/>
          <p:cNvSpPr txBox="1"/>
          <p:nvPr>
            <p:ph type="body" idx="1"/>
          </p:nvPr>
        </p:nvSpPr>
        <p:spPr>
          <a:xfrm>
            <a:off x="952500" y="1270000"/>
            <a:ext cx="11099800" cy="7213600"/>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6"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Фото (3 шт.)">
    <p:spTree>
      <p:nvGrpSpPr>
        <p:cNvPr id="1" name=""/>
        <p:cNvGrpSpPr/>
        <p:nvPr/>
      </p:nvGrpSpPr>
      <p:grpSpPr>
        <a:xfrm>
          <a:off x="0" y="0"/>
          <a:ext cx="0" cy="0"/>
          <a:chOff x="0" y="0"/>
          <a:chExt cx="0" cy="0"/>
        </a:xfrm>
      </p:grpSpPr>
      <p:sp>
        <p:nvSpPr>
          <p:cNvPr id="83" name="Изображение"/>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Изображение"/>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Изображение"/>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Текст заголовка"/>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Текст заголовка</a:t>
            </a:r>
          </a:p>
        </p:txBody>
      </p:sp>
      <p:sp>
        <p:nvSpPr>
          <p:cNvPr id="3" name="Уровень текста 1…"/>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Проведение концертов и продажа электронных билетов"/>
          <p:cNvSpPr txBox="1"/>
          <p:nvPr>
            <p:ph type="ctrTitle"/>
          </p:nvPr>
        </p:nvSpPr>
        <p:spPr>
          <a:prstGeom prst="rect">
            <a:avLst/>
          </a:prstGeom>
        </p:spPr>
        <p:txBody>
          <a:bodyPr/>
          <a:lstStyle>
            <a:lvl1pPr defTabSz="502412">
              <a:defRPr sz="6880"/>
            </a:lvl1pPr>
          </a:lstStyle>
          <a:p>
            <a:pPr/>
            <a:r>
              <a:t>Проведение концертов и продажа электронных билетов</a:t>
            </a:r>
          </a:p>
        </p:txBody>
      </p:sp>
      <p:sp>
        <p:nvSpPr>
          <p:cNvPr id="120" name="Трофимов Д. Н., Гуляев Н. А.…"/>
          <p:cNvSpPr txBox="1"/>
          <p:nvPr>
            <p:ph type="subTitle" sz="quarter" idx="1"/>
          </p:nvPr>
        </p:nvSpPr>
        <p:spPr>
          <a:xfrm>
            <a:off x="5408166" y="6718300"/>
            <a:ext cx="6745734" cy="1445469"/>
          </a:xfrm>
          <a:prstGeom prst="rect">
            <a:avLst/>
          </a:prstGeom>
        </p:spPr>
        <p:txBody>
          <a:bodyPr/>
          <a:lstStyle/>
          <a:p>
            <a:pPr defTabSz="385572">
              <a:defRPr sz="2442"/>
            </a:pPr>
            <a:r>
              <a:rPr sz="2640"/>
              <a:t>Трофимов Д. Н., Гуляев Н. А</a:t>
            </a:r>
            <a:r>
              <a:t>.</a:t>
            </a:r>
          </a:p>
          <a:p>
            <a:pPr defTabSz="385572">
              <a:defRPr sz="2442"/>
            </a:pPr>
            <a:r>
              <a:t>Воронежский государственный университет</a:t>
            </a:r>
            <a:br/>
            <a:r>
              <a:t>факультет компьютерных наук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Анализ предметной области"/>
          <p:cNvSpPr txBox="1"/>
          <p:nvPr>
            <p:ph type="title"/>
          </p:nvPr>
        </p:nvSpPr>
        <p:spPr>
          <a:prstGeom prst="rect">
            <a:avLst/>
          </a:prstGeom>
        </p:spPr>
        <p:txBody>
          <a:bodyPr/>
          <a:lstStyle>
            <a:lvl1pPr defTabSz="484886">
              <a:defRPr sz="6640"/>
            </a:lvl1pPr>
          </a:lstStyle>
          <a:p>
            <a:pPr/>
            <a:r>
              <a:t>Анализ предметной области</a:t>
            </a:r>
          </a:p>
        </p:txBody>
      </p:sp>
      <p:pic>
        <p:nvPicPr>
          <p:cNvPr id="146" name="Class.jpg" descr="Class.jpg"/>
          <p:cNvPicPr>
            <a:picLocks noChangeAspect="1"/>
          </p:cNvPicPr>
          <p:nvPr/>
        </p:nvPicPr>
        <p:blipFill>
          <a:blip r:embed="rId2">
            <a:extLst/>
          </a:blip>
          <a:stretch>
            <a:fillRect/>
          </a:stretch>
        </p:blipFill>
        <p:spPr>
          <a:xfrm>
            <a:off x="2461621" y="2593997"/>
            <a:ext cx="8081558" cy="629280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Тестирование"/>
          <p:cNvSpPr txBox="1"/>
          <p:nvPr>
            <p:ph type="title"/>
          </p:nvPr>
        </p:nvSpPr>
        <p:spPr>
          <a:prstGeom prst="rect">
            <a:avLst/>
          </a:prstGeom>
        </p:spPr>
        <p:txBody>
          <a:bodyPr/>
          <a:lstStyle/>
          <a:p>
            <a:pPr/>
            <a:r>
              <a:t>Тестирование</a:t>
            </a:r>
          </a:p>
        </p:txBody>
      </p:sp>
      <p:sp>
        <p:nvSpPr>
          <p:cNvPr id="149" name="Мануальное…"/>
          <p:cNvSpPr txBox="1"/>
          <p:nvPr>
            <p:ph type="body" idx="1"/>
          </p:nvPr>
        </p:nvSpPr>
        <p:spPr>
          <a:xfrm>
            <a:off x="952500" y="2597150"/>
            <a:ext cx="11099800" cy="6286500"/>
          </a:xfrm>
          <a:prstGeom prst="rect">
            <a:avLst/>
          </a:prstGeom>
        </p:spPr>
        <p:txBody>
          <a:bodyPr anchor="t"/>
          <a:lstStyle/>
          <a:p>
            <a:pPr>
              <a:defRPr sz="3000"/>
            </a:pPr>
            <a:r>
              <a:t>Мануальное</a:t>
            </a:r>
          </a:p>
          <a:p>
            <a:pPr>
              <a:defRPr sz="3000"/>
            </a:pPr>
            <a:r>
              <a:t>Swagger (тестирование API)</a:t>
            </a:r>
          </a:p>
          <a:p>
            <a:pPr>
              <a:defRPr sz="3000"/>
            </a:pPr>
            <a:r>
              <a:t>Siege (нагрузочное тестирование веб-сервера)</a:t>
            </a:r>
          </a:p>
        </p:txBody>
      </p:sp>
      <p:pic>
        <p:nvPicPr>
          <p:cNvPr id="150" name="Снимок экрана 2019-06-03 в 23.39.41.png" descr="Снимок экрана 2019-06-03 в 23.39.41.png"/>
          <p:cNvPicPr>
            <a:picLocks noChangeAspect="1"/>
          </p:cNvPicPr>
          <p:nvPr/>
        </p:nvPicPr>
        <p:blipFill>
          <a:blip r:embed="rId2">
            <a:extLst/>
          </a:blip>
          <a:stretch>
            <a:fillRect/>
          </a:stretch>
        </p:blipFill>
        <p:spPr>
          <a:xfrm>
            <a:off x="1249246" y="5743888"/>
            <a:ext cx="4788309" cy="2693424"/>
          </a:xfrm>
          <a:prstGeom prst="rect">
            <a:avLst/>
          </a:prstGeom>
          <a:ln w="12700">
            <a:miter lim="400000"/>
          </a:ln>
        </p:spPr>
      </p:pic>
      <p:pic>
        <p:nvPicPr>
          <p:cNvPr id="151" name="Снимок экрана 2019-06-03 в 23.41.07.png" descr="Снимок экрана 2019-06-03 в 23.41.07.png"/>
          <p:cNvPicPr>
            <a:picLocks noChangeAspect="1"/>
          </p:cNvPicPr>
          <p:nvPr/>
        </p:nvPicPr>
        <p:blipFill>
          <a:blip r:embed="rId3">
            <a:extLst/>
          </a:blip>
          <a:stretch>
            <a:fillRect/>
          </a:stretch>
        </p:blipFill>
        <p:spPr>
          <a:xfrm>
            <a:off x="7065506" y="1934814"/>
            <a:ext cx="4574011" cy="2693424"/>
          </a:xfrm>
          <a:prstGeom prst="rect">
            <a:avLst/>
          </a:prstGeom>
          <a:ln w="12700">
            <a:miter lim="400000"/>
          </a:ln>
        </p:spPr>
      </p:pic>
      <p:pic>
        <p:nvPicPr>
          <p:cNvPr id="152" name="image_2019-06-03_02-30-36.png" descr="image_2019-06-03_02-30-36.png"/>
          <p:cNvPicPr>
            <a:picLocks noChangeAspect="1"/>
          </p:cNvPicPr>
          <p:nvPr/>
        </p:nvPicPr>
        <p:blipFill>
          <a:blip r:embed="rId4">
            <a:extLst/>
          </a:blip>
          <a:stretch>
            <a:fillRect/>
          </a:stretch>
        </p:blipFill>
        <p:spPr>
          <a:xfrm>
            <a:off x="6566387" y="5804159"/>
            <a:ext cx="5213451" cy="269342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Реализация"/>
          <p:cNvSpPr txBox="1"/>
          <p:nvPr>
            <p:ph type="title"/>
          </p:nvPr>
        </p:nvSpPr>
        <p:spPr>
          <a:prstGeom prst="rect">
            <a:avLst/>
          </a:prstGeom>
        </p:spPr>
        <p:txBody>
          <a:bodyPr/>
          <a:lstStyle/>
          <a:p>
            <a:pPr/>
            <a:r>
              <a:t>Реализация</a:t>
            </a:r>
          </a:p>
        </p:txBody>
      </p:sp>
      <p:sp>
        <p:nvSpPr>
          <p:cNvPr id="155" name="http://shizukucloud.me:8000"/>
          <p:cNvSpPr txBox="1"/>
          <p:nvPr>
            <p:ph type="body" idx="1"/>
          </p:nvPr>
        </p:nvSpPr>
        <p:spPr>
          <a:prstGeom prst="rect">
            <a:avLst/>
          </a:prstGeom>
        </p:spPr>
        <p:txBody>
          <a:bodyPr/>
          <a:lstStyle>
            <a:lvl1pPr marL="0" indent="0" algn="ctr">
              <a:buSzTx/>
              <a:buNone/>
              <a:defRPr sz="3000"/>
            </a:lvl1pPr>
          </a:lstStyle>
          <a:p>
            <a:pPr/>
            <a:r>
              <a:t>http://shizukucloud.me:8000</a:t>
            </a:r>
          </a:p>
        </p:txBody>
      </p:sp>
      <p:pic>
        <p:nvPicPr>
          <p:cNvPr id="156" name="Снимок экрана 2019-06-03 в 23.50.58.png" descr="Снимок экрана 2019-06-03 в 23.50.58.png"/>
          <p:cNvPicPr>
            <a:picLocks noChangeAspect="1"/>
          </p:cNvPicPr>
          <p:nvPr/>
        </p:nvPicPr>
        <p:blipFill>
          <a:blip r:embed="rId2">
            <a:extLst/>
          </a:blip>
          <a:stretch>
            <a:fillRect/>
          </a:stretch>
        </p:blipFill>
        <p:spPr>
          <a:xfrm>
            <a:off x="7278647" y="2300750"/>
            <a:ext cx="4651072" cy="2616229"/>
          </a:xfrm>
          <a:prstGeom prst="rect">
            <a:avLst/>
          </a:prstGeom>
          <a:ln w="12700">
            <a:miter lim="400000"/>
          </a:ln>
        </p:spPr>
      </p:pic>
      <p:pic>
        <p:nvPicPr>
          <p:cNvPr id="157" name="Снимок экрана 2019-06-03 в 23.51.24.png" descr="Снимок экрана 2019-06-03 в 23.51.24.png"/>
          <p:cNvPicPr>
            <a:picLocks noChangeAspect="1"/>
          </p:cNvPicPr>
          <p:nvPr/>
        </p:nvPicPr>
        <p:blipFill>
          <a:blip r:embed="rId3">
            <a:extLst/>
          </a:blip>
          <a:stretch>
            <a:fillRect/>
          </a:stretch>
        </p:blipFill>
        <p:spPr>
          <a:xfrm>
            <a:off x="983384" y="2367015"/>
            <a:ext cx="4651073" cy="2616228"/>
          </a:xfrm>
          <a:prstGeom prst="rect">
            <a:avLst/>
          </a:prstGeom>
          <a:ln w="12700">
            <a:miter lim="400000"/>
          </a:ln>
        </p:spPr>
      </p:pic>
      <p:pic>
        <p:nvPicPr>
          <p:cNvPr id="158" name="Снимок экрана 2019-06-03 в 23.51.54.png" descr="Снимок экрана 2019-06-03 в 23.51.54.png"/>
          <p:cNvPicPr>
            <a:picLocks noChangeAspect="1"/>
          </p:cNvPicPr>
          <p:nvPr/>
        </p:nvPicPr>
        <p:blipFill>
          <a:blip r:embed="rId4">
            <a:extLst/>
          </a:blip>
          <a:stretch>
            <a:fillRect/>
          </a:stretch>
        </p:blipFill>
        <p:spPr>
          <a:xfrm>
            <a:off x="4232622" y="6313356"/>
            <a:ext cx="4539556" cy="25535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Заключение"/>
          <p:cNvSpPr txBox="1"/>
          <p:nvPr>
            <p:ph type="title"/>
          </p:nvPr>
        </p:nvSpPr>
        <p:spPr>
          <a:prstGeom prst="rect">
            <a:avLst/>
          </a:prstGeom>
        </p:spPr>
        <p:txBody>
          <a:bodyPr/>
          <a:lstStyle/>
          <a:p>
            <a:pPr/>
            <a:r>
              <a:t>Заключение</a:t>
            </a:r>
          </a:p>
        </p:txBody>
      </p:sp>
      <p:sp>
        <p:nvSpPr>
          <p:cNvPr id="161" name="В ходе данной работы было реализовано приложение для проведения концертов на различных площадках и продажи электронных билетов на эти концерты. Приложение предоставляет весь функционал, указанный в постановке задачи, а именно:…"/>
          <p:cNvSpPr txBox="1"/>
          <p:nvPr>
            <p:ph type="body" idx="1"/>
          </p:nvPr>
        </p:nvSpPr>
        <p:spPr>
          <a:prstGeom prst="rect">
            <a:avLst/>
          </a:prstGeom>
        </p:spPr>
        <p:txBody>
          <a:bodyPr/>
          <a:lstStyle/>
          <a:p>
            <a:pPr marL="0" indent="571500" defTabSz="457200">
              <a:lnSpc>
                <a:spcPct val="150000"/>
              </a:lnSpc>
              <a:spcBef>
                <a:spcPts val="0"/>
              </a:spcBef>
              <a:buSzTx/>
              <a:buNone/>
              <a:defRPr sz="3000">
                <a:latin typeface="Times New Roman"/>
                <a:ea typeface="Times New Roman"/>
                <a:cs typeface="Times New Roman"/>
                <a:sym typeface="Times New Roman"/>
              </a:defRPr>
            </a:pPr>
            <a:r>
              <a:t>В ходе данной работы было реализовано приложение для проведения концертов на различных площадках и продажи электронных билетов на эти концерты. Приложение предоставляет весь функционал, указанный в постановке задачи, а именно:</a:t>
            </a:r>
          </a:p>
          <a:p>
            <a:pPr marL="145472" indent="-145472" defTabSz="457200">
              <a:lnSpc>
                <a:spcPct val="150000"/>
              </a:lnSpc>
              <a:spcBef>
                <a:spcPts val="0"/>
              </a:spcBef>
              <a:buSzPct val="100000"/>
              <a:defRPr sz="3000">
                <a:latin typeface="Times New Roman"/>
                <a:ea typeface="Times New Roman"/>
                <a:cs typeface="Times New Roman"/>
                <a:sym typeface="Times New Roman"/>
              </a:defRPr>
            </a:pPr>
            <a:r>
              <a:t>Менеджер может создавать события, редактировать их и удалять. </a:t>
            </a:r>
          </a:p>
          <a:p>
            <a:pPr marL="145472" indent="-145472" defTabSz="457200">
              <a:lnSpc>
                <a:spcPct val="150000"/>
              </a:lnSpc>
              <a:spcBef>
                <a:spcPts val="0"/>
              </a:spcBef>
              <a:buSzPct val="100000"/>
              <a:defRPr sz="3000">
                <a:latin typeface="Times New Roman"/>
                <a:ea typeface="Times New Roman"/>
                <a:cs typeface="Times New Roman"/>
                <a:sym typeface="Times New Roman"/>
              </a:defRPr>
            </a:pPr>
            <a:r>
              <a:t>Незарегистрированный пользователь может смотреть информацию о событиях, покупать и возвращать билеты.</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Трофимов: диаграмма прецедентов, диаграмма классов, диаграмма последовательностей, диаграмма деятельности, диаграммы взаимодействия, план мануального тестирования, модели для ORM, веб-API, просмотр информации о событиях/площадках, поиск по событиям/площадкам, Swagger.…"/>
          <p:cNvSpPr txBox="1"/>
          <p:nvPr>
            <p:ph type="body" idx="1"/>
          </p:nvPr>
        </p:nvSpPr>
        <p:spPr>
          <a:prstGeom prst="rect">
            <a:avLst/>
          </a:prstGeom>
        </p:spPr>
        <p:txBody>
          <a:bodyPr/>
          <a:lstStyle/>
          <a:p>
            <a:pPr marL="440055" indent="-440055" defTabSz="578358">
              <a:spcBef>
                <a:spcPts val="4100"/>
              </a:spcBef>
              <a:defRPr sz="3168"/>
            </a:pPr>
            <a:r>
              <a:t>Трофимов: диаграмма прецедентов, диаграмма классов, диаграмма последовательностей, диаграмма деятельности, диаграммы взаимодействия, план мануального тестирования, модели для ORM, веб-API, просмотр информации о событиях/площадках, поиск по событиям/площадкам, Swagger.</a:t>
            </a:r>
          </a:p>
          <a:p>
            <a:pPr marL="440055" indent="-440055" defTabSz="578358">
              <a:spcBef>
                <a:spcPts val="4100"/>
              </a:spcBef>
              <a:defRPr sz="3168"/>
            </a:pPr>
            <a:r>
              <a:t> Гуляев: ER-диаграмма, диаграмма развертывания, диаграмма объектов, диаграмма последовательностей, макет главной страницы, скелет приложения, интерфейсно реализованные классы, добавления билетов для события, возврат/покупка билетов, форма для создания события/площадки, просмотр информации о событиях/площадках.</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Введение"/>
          <p:cNvSpPr txBox="1"/>
          <p:nvPr>
            <p:ph type="title"/>
          </p:nvPr>
        </p:nvSpPr>
        <p:spPr>
          <a:prstGeom prst="rect">
            <a:avLst/>
          </a:prstGeom>
        </p:spPr>
        <p:txBody>
          <a:bodyPr/>
          <a:lstStyle/>
          <a:p>
            <a:pPr/>
            <a:r>
              <a:t>Введение</a:t>
            </a:r>
          </a:p>
        </p:txBody>
      </p:sp>
      <p:sp>
        <p:nvSpPr>
          <p:cNvPr id="125" name="В нашем городе действует всего 2 сайта по продаже билетов: afisha.yandex и vrn.kassir. Эти площадки не предоставляют никакого функционала для организаторов концертов, поэтому менеджерам будет удобно пользоваться нашим веб-приложением. Также мы постараемся сделать удобный и интересный дизайн, чтобы привлечь покупателей. Комиссия при покупке билетов на существующих сайтах составляет 10%. Так как у нас не будет физических касс и штат сотрудников не такой большой, то есть не нужны лишние затраты на аренду и зарплату, комиссия может упасть на 2-4%. Впоследствии планируется создание системы «постоянный покупатель» с личными акционными купонами."/>
          <p:cNvSpPr txBox="1"/>
          <p:nvPr>
            <p:ph type="body" idx="1"/>
          </p:nvPr>
        </p:nvSpPr>
        <p:spPr>
          <a:prstGeom prst="rect">
            <a:avLst/>
          </a:prstGeom>
        </p:spPr>
        <p:txBody>
          <a:bodyPr/>
          <a:lstStyle>
            <a:lvl1pPr marL="0" indent="537209" defTabSz="429768">
              <a:lnSpc>
                <a:spcPct val="150000"/>
              </a:lnSpc>
              <a:spcBef>
                <a:spcPts val="0"/>
              </a:spcBef>
              <a:buSzTx/>
              <a:buNone/>
              <a:defRPr sz="2820">
                <a:latin typeface="Times New Roman"/>
                <a:ea typeface="Times New Roman"/>
                <a:cs typeface="Times New Roman"/>
                <a:sym typeface="Times New Roman"/>
              </a:defRPr>
            </a:lvl1pPr>
          </a:lstStyle>
          <a:p>
            <a:pPr>
              <a:defRPr sz="1316"/>
            </a:pPr>
            <a:r>
              <a:rPr sz="2820"/>
              <a:t>В нашем городе действует всего 2 сайта по продаже билетов: afisha.yandex и vrn.kassir. Эти площадки не предоставляют никакого функционала для организаторов концертов, поэтому менеджерам будет удобно пользоваться нашим веб-приложением. Также мы постараемся сделать удобный и интересный дизайн, чтобы привлечь покупателей. Комиссия при покупке билетов на существующих сайтах составляет 10%. Так как у нас не будет физических касс и штат сотрудников не такой большой, то есть не нужны лишние затраты на аренду и зарплату, комиссия может упасть на 2-4%. Впоследствии планируется создание системы «постоянный покупатель» с личными акционными купонами.</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Должно быть разработано клиент-серверное приложение, предназначенное для людей, составляющих концерты и для тех, кто покупает билеты на них. Первым оно поможет не забыть ничего важного при планировании концерта и составит договор. Для вторых оно будет удобной площадкой для просмотра предстоящих событий и покупки билетов на них."/>
          <p:cNvSpPr txBox="1"/>
          <p:nvPr>
            <p:ph type="body" idx="1"/>
          </p:nvPr>
        </p:nvSpPr>
        <p:spPr>
          <a:prstGeom prst="rect">
            <a:avLst/>
          </a:prstGeom>
        </p:spPr>
        <p:txBody>
          <a:bodyPr/>
          <a:lstStyle>
            <a:lvl1pPr marL="0" indent="571500" defTabSz="457200">
              <a:lnSpc>
                <a:spcPct val="150000"/>
              </a:lnSpc>
              <a:spcBef>
                <a:spcPts val="0"/>
              </a:spcBef>
              <a:buSzTx/>
              <a:buNone/>
              <a:defRPr sz="3000">
                <a:latin typeface="Times New Roman"/>
                <a:ea typeface="Times New Roman"/>
                <a:cs typeface="Times New Roman"/>
                <a:sym typeface="Times New Roman"/>
              </a:defRPr>
            </a:lvl1pPr>
          </a:lstStyle>
          <a:p>
            <a:pPr/>
            <a:r>
              <a:t>Должно быть разработано клиент-серверное приложение, предназначенное для людей, составляющих концерты и для тех, кто покупает билеты на них. Первым оно поможет не забыть ничего важного при планировании концерта и составит договор. Для вторых оно будет удобной площадкой для просмотра предстоящих событий и покупки билетов на них.</a:t>
            </a:r>
          </a:p>
        </p:txBody>
      </p:sp>
      <p:sp>
        <p:nvSpPr>
          <p:cNvPr id="128" name="Постановка задачи"/>
          <p:cNvSpPr txBox="1"/>
          <p:nvPr>
            <p:ph type="title"/>
          </p:nvPr>
        </p:nvSpPr>
        <p:spPr>
          <a:prstGeom prst="rect">
            <a:avLst/>
          </a:prstGeom>
        </p:spPr>
        <p:txBody>
          <a:bodyPr/>
          <a:lstStyle/>
          <a:p>
            <a:pPr/>
            <a:r>
              <a:t>Постановка задачи</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Постановка задачи"/>
          <p:cNvSpPr txBox="1"/>
          <p:nvPr>
            <p:ph type="title"/>
          </p:nvPr>
        </p:nvSpPr>
        <p:spPr>
          <a:prstGeom prst="rect">
            <a:avLst/>
          </a:prstGeom>
        </p:spPr>
        <p:txBody>
          <a:bodyPr/>
          <a:lstStyle/>
          <a:p>
            <a:pPr/>
            <a:r>
              <a:t>Постановка задачи</a:t>
            </a:r>
          </a:p>
        </p:txBody>
      </p:sp>
      <p:sp>
        <p:nvSpPr>
          <p:cNvPr id="131" name="В приложении может быть два типа пользователей:…"/>
          <p:cNvSpPr txBox="1"/>
          <p:nvPr>
            <p:ph type="body" idx="1"/>
          </p:nvPr>
        </p:nvSpPr>
        <p:spPr>
          <a:prstGeom prst="rect">
            <a:avLst/>
          </a:prstGeom>
        </p:spPr>
        <p:txBody>
          <a:bodyPr/>
          <a:lstStyle/>
          <a:p>
            <a:pPr marL="0" indent="337184" defTabSz="269747">
              <a:lnSpc>
                <a:spcPct val="150000"/>
              </a:lnSpc>
              <a:spcBef>
                <a:spcPts val="0"/>
              </a:spcBef>
              <a:buSzTx/>
              <a:buNone/>
              <a:defRPr sz="1769">
                <a:latin typeface="Times New Roman"/>
                <a:ea typeface="Times New Roman"/>
                <a:cs typeface="Times New Roman"/>
                <a:sym typeface="Times New Roman"/>
              </a:defRPr>
            </a:pPr>
            <a:r>
              <a:t>В приложении может быть два типа пользователей:</a:t>
            </a:r>
          </a:p>
          <a:p>
            <a:pPr marL="0" indent="337184" defTabSz="269747">
              <a:lnSpc>
                <a:spcPct val="150000"/>
              </a:lnSpc>
              <a:spcBef>
                <a:spcPts val="0"/>
              </a:spcBef>
              <a:buSzTx/>
              <a:buNone/>
              <a:defRPr sz="1769">
                <a:latin typeface="Times New Roman"/>
                <a:ea typeface="Times New Roman"/>
                <a:cs typeface="Times New Roman"/>
                <a:sym typeface="Times New Roman"/>
              </a:defRPr>
            </a:pPr>
            <a:r>
              <a:rPr b="1"/>
              <a:t>Менеджер может</a:t>
            </a:r>
            <a:r>
              <a:t> создавать событие, редактировать его и удалять (до публикации). При создании события указываются:</a:t>
            </a:r>
          </a:p>
          <a:p>
            <a:pPr marL="85828" indent="-85828" defTabSz="269747">
              <a:lnSpc>
                <a:spcPct val="150000"/>
              </a:lnSpc>
              <a:spcBef>
                <a:spcPts val="0"/>
              </a:spcBef>
              <a:buSzPct val="100000"/>
              <a:defRPr sz="1769">
                <a:latin typeface="Times New Roman"/>
                <a:ea typeface="Times New Roman"/>
                <a:cs typeface="Times New Roman"/>
                <a:sym typeface="Times New Roman"/>
              </a:defRPr>
            </a:pPr>
            <a:r>
              <a:t>Место (город, адрес), время и дата проведения;</a:t>
            </a:r>
          </a:p>
          <a:p>
            <a:pPr marL="85828" indent="-85828" defTabSz="269747">
              <a:lnSpc>
                <a:spcPct val="150000"/>
              </a:lnSpc>
              <a:spcBef>
                <a:spcPts val="0"/>
              </a:spcBef>
              <a:buSzPct val="100000"/>
              <a:defRPr sz="1769">
                <a:latin typeface="Times New Roman"/>
                <a:ea typeface="Times New Roman"/>
                <a:cs typeface="Times New Roman"/>
                <a:sym typeface="Times New Roman"/>
              </a:defRPr>
            </a:pPr>
            <a:r>
              <a:t>Тип площадки (крытая, открытая, стадион);</a:t>
            </a:r>
          </a:p>
          <a:p>
            <a:pPr marL="85828" indent="-85828" defTabSz="269747">
              <a:lnSpc>
                <a:spcPct val="150000"/>
              </a:lnSpc>
              <a:spcBef>
                <a:spcPts val="0"/>
              </a:spcBef>
              <a:buSzPct val="100000"/>
              <a:defRPr sz="1769">
                <a:latin typeface="Times New Roman"/>
                <a:ea typeface="Times New Roman"/>
                <a:cs typeface="Times New Roman"/>
                <a:sym typeface="Times New Roman"/>
              </a:defRPr>
            </a:pPr>
            <a:r>
              <a:t>В зависимости от типа площадки указываются: типы мест (танцпартер, сидячие места), их количество и ожидаемый процент купленных билетов;</a:t>
            </a:r>
          </a:p>
          <a:p>
            <a:pPr marL="85828" indent="-85828" defTabSz="269747">
              <a:lnSpc>
                <a:spcPct val="150000"/>
              </a:lnSpc>
              <a:spcBef>
                <a:spcPts val="0"/>
              </a:spcBef>
              <a:buSzPct val="100000"/>
              <a:defRPr sz="1769">
                <a:latin typeface="Times New Roman"/>
                <a:ea typeface="Times New Roman"/>
                <a:cs typeface="Times New Roman"/>
                <a:sym typeface="Times New Roman"/>
              </a:defRPr>
            </a:pPr>
            <a:r>
              <a:t>Общий расход на проведение концерта и ожидаемая прибыль;</a:t>
            </a:r>
          </a:p>
          <a:p>
            <a:pPr marL="0" indent="0" defTabSz="269747">
              <a:lnSpc>
                <a:spcPct val="150000"/>
              </a:lnSpc>
              <a:spcBef>
                <a:spcPts val="0"/>
              </a:spcBef>
              <a:buSzTx/>
              <a:buNone/>
              <a:defRPr sz="1769">
                <a:latin typeface="Times New Roman"/>
                <a:ea typeface="Times New Roman"/>
                <a:cs typeface="Times New Roman"/>
                <a:sym typeface="Times New Roman"/>
              </a:defRPr>
            </a:pPr>
            <a:r>
              <a:t>Приложение рассчитывает стоимость билетов на основе введенных данных и создает контракт.</a:t>
            </a:r>
          </a:p>
          <a:p>
            <a:pPr marL="0" indent="337184" defTabSz="269747">
              <a:lnSpc>
                <a:spcPct val="150000"/>
              </a:lnSpc>
              <a:spcBef>
                <a:spcPts val="0"/>
              </a:spcBef>
              <a:buSzTx/>
              <a:buNone/>
              <a:defRPr b="1" sz="1769">
                <a:latin typeface="Times New Roman"/>
                <a:ea typeface="Times New Roman"/>
                <a:cs typeface="Times New Roman"/>
                <a:sym typeface="Times New Roman"/>
              </a:defRPr>
            </a:pPr>
            <a:r>
              <a:t>Клиент может:</a:t>
            </a:r>
          </a:p>
          <a:p>
            <a:pPr marL="85828" indent="-85828" defTabSz="269747">
              <a:lnSpc>
                <a:spcPct val="150000"/>
              </a:lnSpc>
              <a:spcBef>
                <a:spcPts val="0"/>
              </a:spcBef>
              <a:buSzPct val="100000"/>
              <a:defRPr sz="1769">
                <a:latin typeface="Times New Roman"/>
                <a:ea typeface="Times New Roman"/>
                <a:cs typeface="Times New Roman"/>
                <a:sym typeface="Times New Roman"/>
              </a:defRPr>
            </a:pPr>
            <a:r>
              <a:t>Получить информацию о: месте и времени проведения события, стоимости билетов, условиях возврата билетов;</a:t>
            </a:r>
          </a:p>
          <a:p>
            <a:pPr marL="85828" indent="-85828" defTabSz="269747">
              <a:lnSpc>
                <a:spcPct val="150000"/>
              </a:lnSpc>
              <a:spcBef>
                <a:spcPts val="0"/>
              </a:spcBef>
              <a:buSzPct val="100000"/>
              <a:defRPr sz="1769">
                <a:latin typeface="Times New Roman"/>
                <a:ea typeface="Times New Roman"/>
                <a:cs typeface="Times New Roman"/>
                <a:sym typeface="Times New Roman"/>
              </a:defRPr>
            </a:pPr>
            <a:r>
              <a:t>Купить билеты;</a:t>
            </a:r>
          </a:p>
          <a:p>
            <a:pPr marL="85828" indent="-85828" defTabSz="269747">
              <a:lnSpc>
                <a:spcPct val="150000"/>
              </a:lnSpc>
              <a:spcBef>
                <a:spcPts val="0"/>
              </a:spcBef>
              <a:buSzPct val="100000"/>
              <a:defRPr sz="1769">
                <a:latin typeface="Times New Roman"/>
                <a:ea typeface="Times New Roman"/>
                <a:cs typeface="Times New Roman"/>
                <a:sym typeface="Times New Roman"/>
              </a:defRPr>
            </a:pPr>
            <a:r>
              <a:t>Вернуть билеты.</a:t>
            </a:r>
          </a:p>
          <a:p>
            <a:pPr marL="0" indent="0" defTabSz="269747">
              <a:lnSpc>
                <a:spcPct val="150000"/>
              </a:lnSpc>
              <a:spcBef>
                <a:spcPts val="0"/>
              </a:spcBef>
              <a:buSzTx/>
              <a:buNone/>
              <a:defRPr sz="1769">
                <a:latin typeface="Times New Roman"/>
                <a:ea typeface="Times New Roman"/>
                <a:cs typeface="Times New Roman"/>
                <a:sym typeface="Times New Roman"/>
              </a:defRPr>
            </a:pPr>
            <a:r>
              <a:t>Для покупки клиенту надо будет ввести номер телефона и адрес электронной почты. Приложение предложит ему распечатать электронную версию билета.</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Модульная схема"/>
          <p:cNvSpPr txBox="1"/>
          <p:nvPr>
            <p:ph type="title"/>
          </p:nvPr>
        </p:nvSpPr>
        <p:spPr>
          <a:prstGeom prst="rect">
            <a:avLst/>
          </a:prstGeom>
        </p:spPr>
        <p:txBody>
          <a:bodyPr/>
          <a:lstStyle/>
          <a:p>
            <a:pPr/>
            <a:r>
              <a:t>Модульная схема</a:t>
            </a:r>
          </a:p>
        </p:txBody>
      </p:sp>
      <p:pic>
        <p:nvPicPr>
          <p:cNvPr id="134" name="Снимок экрана 2019-06-02 в 14.58.29.png" descr="Снимок экрана 2019-06-02 в 14.58.29.png"/>
          <p:cNvPicPr>
            <a:picLocks noChangeAspect="1"/>
          </p:cNvPicPr>
          <p:nvPr/>
        </p:nvPicPr>
        <p:blipFill>
          <a:blip r:embed="rId2">
            <a:extLst/>
          </a:blip>
          <a:stretch>
            <a:fillRect/>
          </a:stretch>
        </p:blipFill>
        <p:spPr>
          <a:xfrm>
            <a:off x="1033375" y="3341722"/>
            <a:ext cx="10938050" cy="522915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Анализ предметной области"/>
          <p:cNvSpPr txBox="1"/>
          <p:nvPr>
            <p:ph type="title"/>
          </p:nvPr>
        </p:nvSpPr>
        <p:spPr>
          <a:prstGeom prst="rect">
            <a:avLst/>
          </a:prstGeom>
        </p:spPr>
        <p:txBody>
          <a:bodyPr/>
          <a:lstStyle>
            <a:lvl1pPr defTabSz="484886">
              <a:defRPr sz="6640"/>
            </a:lvl1pPr>
          </a:lstStyle>
          <a:p>
            <a:pPr/>
            <a:r>
              <a:t>Анализ предметной области</a:t>
            </a:r>
          </a:p>
        </p:txBody>
      </p:sp>
      <p:sp>
        <p:nvSpPr>
          <p:cNvPr id="137" name="Процесс начинается с регистрации менеджера в системе в качестве которого могут выступать физические и юридические лица. Далее он создает событие и заполняет данные о нем. После подтверждения билеты поступают в продажу. Первым этапом, после регистрации менеджера, является создание события. Пользователь должен ввести информацию о концерте.…"/>
          <p:cNvSpPr txBox="1"/>
          <p:nvPr>
            <p:ph type="body" idx="1"/>
          </p:nvPr>
        </p:nvSpPr>
        <p:spPr>
          <a:prstGeom prst="rect">
            <a:avLst/>
          </a:prstGeom>
        </p:spPr>
        <p:txBody>
          <a:bodyPr/>
          <a:lstStyle/>
          <a:p>
            <a:pPr marL="0" indent="411480" defTabSz="329184">
              <a:lnSpc>
                <a:spcPct val="150000"/>
              </a:lnSpc>
              <a:spcBef>
                <a:spcPts val="0"/>
              </a:spcBef>
              <a:buSzTx/>
              <a:buNone/>
              <a:defRPr sz="2160">
                <a:latin typeface="Times New Roman"/>
                <a:ea typeface="Times New Roman"/>
                <a:cs typeface="Times New Roman"/>
                <a:sym typeface="Times New Roman"/>
              </a:defRPr>
            </a:pPr>
            <a:r>
              <a:t>Процесс начинается с регистрации менеджера в системе в качестве которого могут выступать физические и юридические лица. Далее он создает событие и заполняет данные о нем. После подтверждения билеты поступают в продажу. Первым этапом, после регистрации менеджера, является создание события. Пользователь должен ввести информацию о концерте.</a:t>
            </a:r>
          </a:p>
          <a:p>
            <a:pPr marL="0" indent="411480" defTabSz="329184">
              <a:lnSpc>
                <a:spcPct val="150000"/>
              </a:lnSpc>
              <a:spcBef>
                <a:spcPts val="0"/>
              </a:spcBef>
              <a:buSzTx/>
              <a:buNone/>
              <a:defRPr sz="2160">
                <a:latin typeface="Times New Roman"/>
                <a:ea typeface="Times New Roman"/>
                <a:cs typeface="Times New Roman"/>
                <a:sym typeface="Times New Roman"/>
              </a:defRPr>
            </a:pPr>
            <a:r>
              <a:t>Менеджером создается новая площадка или выбирается одна из уже существующих. Ему требуется указать типы мест на ней, их количество и коэффициент. После этого менеджер может выбрать ожидаемый процент купленных билетов для каждого типа мест. На основе введенных данных происходит расчет стоимости билетов. После этого менеджер сохраняет введенные данные. Создается событие на основной странице. Чтобы билеты появились в продаже, их надо добавить к определенному контракту во вкладке «Билеты» или выбрать его во вкладке «Контракты» и добавить билеты там.  Также менеджер может добавить площадки и типы мест для площадок для использования их в других контрактах.</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Анализ предметной области"/>
          <p:cNvSpPr txBox="1"/>
          <p:nvPr>
            <p:ph type="title"/>
          </p:nvPr>
        </p:nvSpPr>
        <p:spPr>
          <a:prstGeom prst="rect">
            <a:avLst/>
          </a:prstGeom>
        </p:spPr>
        <p:txBody>
          <a:bodyPr/>
          <a:lstStyle>
            <a:lvl1pPr defTabSz="484886">
              <a:defRPr sz="6640"/>
            </a:lvl1pPr>
          </a:lstStyle>
          <a:p>
            <a:pPr/>
            <a:r>
              <a:t>Анализ предметной области</a:t>
            </a:r>
          </a:p>
        </p:txBody>
      </p:sp>
      <p:sp>
        <p:nvSpPr>
          <p:cNvPr id="140" name="Незарегистрированный пользователь может посмотреть информацию о событиях, купить и вернуть билеты. Для покупки билета клиент на главной странице должен выбрать интересующее его событие, тип места и нажать «купить билет». После этого ему предстоит заполнить форму с электронным адресом и мобильным телефоном. После заполнения появится билет с уникальным номером и QR-кодом, который можно распечатать. Для возврата билета пользователь должен ввести код билета и электронный адрес, который использовался при покупке. После этого он снова станет доступен для других клиентов."/>
          <p:cNvSpPr txBox="1"/>
          <p:nvPr>
            <p:ph type="body" idx="1"/>
          </p:nvPr>
        </p:nvSpPr>
        <p:spPr>
          <a:prstGeom prst="rect">
            <a:avLst/>
          </a:prstGeom>
        </p:spPr>
        <p:txBody>
          <a:bodyPr/>
          <a:lstStyle>
            <a:lvl1pPr marL="0" indent="571500" defTabSz="457200">
              <a:lnSpc>
                <a:spcPct val="150000"/>
              </a:lnSpc>
              <a:spcBef>
                <a:spcPts val="0"/>
              </a:spcBef>
              <a:buSzTx/>
              <a:buNone/>
              <a:defRPr sz="3000">
                <a:latin typeface="Times New Roman"/>
                <a:ea typeface="Times New Roman"/>
                <a:cs typeface="Times New Roman"/>
                <a:sym typeface="Times New Roman"/>
              </a:defRPr>
            </a:lvl1pPr>
          </a:lstStyle>
          <a:p>
            <a:pPr/>
            <a:r>
              <a:t>Незарегистрированный пользователь может посмотреть информацию о событиях, купить и вернуть билеты. Для покупки билета клиент на главной странице должен выбрать интересующее его событие, тип места и нажать «купить билет». После этого ему предстоит заполнить форму с электронным адресом и мобильным телефоном. После заполнения появится билет с уникальным номером и QR-кодом, который можно распечатать. Для возврата билета пользователь должен ввести код билета и электронный адрес, который использовался при покупке. После этого он снова станет доступен для других клиентов.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Анализ предметной области"/>
          <p:cNvSpPr txBox="1"/>
          <p:nvPr>
            <p:ph type="title"/>
          </p:nvPr>
        </p:nvSpPr>
        <p:spPr>
          <a:prstGeom prst="rect">
            <a:avLst/>
          </a:prstGeom>
        </p:spPr>
        <p:txBody>
          <a:bodyPr/>
          <a:lstStyle>
            <a:lvl1pPr defTabSz="484886">
              <a:defRPr sz="6640"/>
            </a:lvl1pPr>
          </a:lstStyle>
          <a:p>
            <a:pPr/>
            <a:r>
              <a:t>Анализ предметной области</a:t>
            </a:r>
          </a:p>
        </p:txBody>
      </p:sp>
      <p:pic>
        <p:nvPicPr>
          <p:cNvPr id="143" name="Развертывание.jpg" descr="Развертывание.jpg"/>
          <p:cNvPicPr>
            <a:picLocks noChangeAspect="1"/>
          </p:cNvPicPr>
          <p:nvPr/>
        </p:nvPicPr>
        <p:blipFill>
          <a:blip r:embed="rId2">
            <a:extLst/>
          </a:blip>
          <a:stretch>
            <a:fillRect/>
          </a:stretch>
        </p:blipFill>
        <p:spPr>
          <a:xfrm>
            <a:off x="1506408" y="2809990"/>
            <a:ext cx="9991984" cy="586082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